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303" r:id="rId13"/>
    <p:sldId id="305" r:id="rId14"/>
    <p:sldId id="306" r:id="rId15"/>
    <p:sldId id="280" r:id="rId16"/>
    <p:sldId id="304" r:id="rId17"/>
    <p:sldId id="307" r:id="rId18"/>
    <p:sldId id="30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303"/>
            <p14:sldId id="305"/>
            <p14:sldId id="306"/>
            <p14:sldId id="280"/>
            <p14:sldId id="304"/>
            <p14:sldId id="307"/>
            <p14:sldId id="30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104" d="100"/>
          <a:sy n="104" d="100"/>
        </p:scale>
        <p:origin x="753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2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2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88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Визуализатор звездной эволюции.</a:t>
            </a:r>
            <a:b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904" y="5550408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Авторы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Юнисов Максим и Глухов Иван, 10 класс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проекта: </a:t>
            </a:r>
            <a:b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0465" y="455019"/>
            <a:ext cx="6874910" cy="1655064"/>
          </a:xfrm>
        </p:spPr>
        <p:txBody>
          <a:bodyPr/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Технические характеристики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7567" y="1683921"/>
            <a:ext cx="8340706" cy="3218688"/>
          </a:xfrm>
        </p:spPr>
        <p:txBody>
          <a:bodyPr/>
          <a:lstStyle/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Веб-сайт исправно работает на разных устройствах;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Любой браузер весит мало и есть почти у каждого;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 надо скачивать ничего дополнительного для использования бота.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0540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</a:t>
            </a:r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веб-сайта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42481" y="2230723"/>
            <a:ext cx="8105031" cy="3218688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Сайт был протестирован по следующим критериям: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Реплики (грамотность, оформление, единство стиля);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Ссылки (визуальность,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Кнопки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кликабельность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отображение текста).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Autofit/>
          </a:bodyPr>
          <a:lstStyle/>
          <a:p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6137"/>
              </p:ext>
            </p:extLst>
          </p:nvPr>
        </p:nvGraphicFramePr>
        <p:xfrm>
          <a:off x="492332" y="1385493"/>
          <a:ext cx="11195143" cy="462192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51163">
                  <a:extLst>
                    <a:ext uri="{9D8B030D-6E8A-4147-A177-3AD203B41FA5}">
                      <a16:colId xmlns:a16="http://schemas.microsoft.com/office/drawing/2014/main" val="507896246"/>
                    </a:ext>
                  </a:extLst>
                </a:gridCol>
                <a:gridCol w="2109053">
                  <a:extLst>
                    <a:ext uri="{9D8B030D-6E8A-4147-A177-3AD203B41FA5}">
                      <a16:colId xmlns:a16="http://schemas.microsoft.com/office/drawing/2014/main" val="2790586042"/>
                    </a:ext>
                  </a:extLst>
                </a:gridCol>
                <a:gridCol w="1908537">
                  <a:extLst>
                    <a:ext uri="{9D8B030D-6E8A-4147-A177-3AD203B41FA5}">
                      <a16:colId xmlns:a16="http://schemas.microsoft.com/office/drawing/2014/main" val="2231936007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3438853040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2781653025"/>
                    </a:ext>
                  </a:extLst>
                </a:gridCol>
                <a:gridCol w="1784120">
                  <a:extLst>
                    <a:ext uri="{9D8B030D-6E8A-4147-A177-3AD203B41FA5}">
                      <a16:colId xmlns:a16="http://schemas.microsoft.com/office/drawing/2014/main" val="4035179496"/>
                    </a:ext>
                  </a:extLst>
                </a:gridCol>
              </a:tblGrid>
              <a:tr h="1145933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264049849"/>
                  </a:ext>
                </a:extLst>
              </a:tr>
              <a:tr h="176069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«О нас»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информацией о создателях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02315007"/>
                  </a:ext>
                </a:extLst>
              </a:tr>
              <a:tr h="171529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«Контакты»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контактами создателей сайта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85953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480938"/>
              </p:ext>
            </p:extLst>
          </p:nvPr>
        </p:nvGraphicFramePr>
        <p:xfrm>
          <a:off x="839294" y="1558278"/>
          <a:ext cx="10733132" cy="5231788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03656">
                  <a:extLst>
                    <a:ext uri="{9D8B030D-6E8A-4147-A177-3AD203B41FA5}">
                      <a16:colId xmlns:a16="http://schemas.microsoft.com/office/drawing/2014/main" val="585676444"/>
                    </a:ext>
                  </a:extLst>
                </a:gridCol>
                <a:gridCol w="2022015">
                  <a:extLst>
                    <a:ext uri="{9D8B030D-6E8A-4147-A177-3AD203B41FA5}">
                      <a16:colId xmlns:a16="http://schemas.microsoft.com/office/drawing/2014/main" val="2958551047"/>
                    </a:ext>
                  </a:extLst>
                </a:gridCol>
                <a:gridCol w="1829774">
                  <a:extLst>
                    <a:ext uri="{9D8B030D-6E8A-4147-A177-3AD203B41FA5}">
                      <a16:colId xmlns:a16="http://schemas.microsoft.com/office/drawing/2014/main" val="3302501988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3270108731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4274285188"/>
                    </a:ext>
                  </a:extLst>
                </a:gridCol>
                <a:gridCol w="1710491">
                  <a:extLst>
                    <a:ext uri="{9D8B030D-6E8A-4147-A177-3AD203B41FA5}">
                      <a16:colId xmlns:a16="http://schemas.microsoft.com/office/drawing/2014/main" val="462044400"/>
                    </a:ext>
                  </a:extLst>
                </a:gridCol>
              </a:tblGrid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4202678378"/>
                  </a:ext>
                </a:extLst>
              </a:tr>
              <a:tr h="187898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«Начать»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страницы с анимацией звездной эволюции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102475683"/>
                  </a:ext>
                </a:extLst>
              </a:tr>
              <a:tr h="1246747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ссылки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ссылку «На главную»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главной страницы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62584422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35808" y="244607"/>
            <a:ext cx="6340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36650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628273"/>
              </p:ext>
            </p:extLst>
          </p:nvPr>
        </p:nvGraphicFramePr>
        <p:xfrm>
          <a:off x="1078991" y="1515980"/>
          <a:ext cx="10567576" cy="468239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760530">
                  <a:extLst>
                    <a:ext uri="{9D8B030D-6E8A-4147-A177-3AD203B41FA5}">
                      <a16:colId xmlns:a16="http://schemas.microsoft.com/office/drawing/2014/main" val="2436177851"/>
                    </a:ext>
                  </a:extLst>
                </a:gridCol>
                <a:gridCol w="1760530">
                  <a:extLst>
                    <a:ext uri="{9D8B030D-6E8A-4147-A177-3AD203B41FA5}">
                      <a16:colId xmlns:a16="http://schemas.microsoft.com/office/drawing/2014/main" val="355266461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782541403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134328630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3469402034"/>
                    </a:ext>
                  </a:extLst>
                </a:gridCol>
                <a:gridCol w="1761629">
                  <a:extLst>
                    <a:ext uri="{9D8B030D-6E8A-4147-A177-3AD203B41FA5}">
                      <a16:colId xmlns:a16="http://schemas.microsoft.com/office/drawing/2014/main" val="2288890107"/>
                    </a:ext>
                  </a:extLst>
                </a:gridCol>
              </a:tblGrid>
              <a:tr h="83243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Номер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Назначение теста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Значения исходных данных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Ожидаемый результат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Реакция программы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Вывод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2221165526"/>
                  </a:ext>
                </a:extLst>
              </a:tr>
              <a:tr h="1664871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«Продолжить»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«Проверить»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Открытие последующей страницы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884856042"/>
                  </a:ext>
                </a:extLst>
              </a:tr>
              <a:tr h="1942348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Проверка корректности работы кнопки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Нажатие на кнопку «Начать симуляцию»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Ожидается запуск анимации и выведения блочного текста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Запуск анимации и выведения блочного текста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Программа работает корректно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087567328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99579" y="475300"/>
            <a:ext cx="52110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436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8992" y="2584019"/>
            <a:ext cx="10579608" cy="208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 результате тестирования сайта было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выявленно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что веб-сайт грамотно оформлен и все ссылки и кнопки </a:t>
            </a:r>
            <a:r>
              <a:rPr lang="ru-RU" sz="4000" b="1" dirty="0" err="1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кликабельны</a:t>
            </a:r>
            <a:r>
              <a:rPr lang="ru-RU" sz="4000" b="1" dirty="0">
                <a:solidFill>
                  <a:schemeClr val="accent2">
                    <a:lumMod val="2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6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85" y="604791"/>
            <a:ext cx="3913632" cy="73152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Вывод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026" y="2691966"/>
            <a:ext cx="7787150" cy="295351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конечном итоге, был разработан веб-сайт, который станет надежным инструментом для пользователей, стремящихся узнать больше о звездах и их эволюции. Этот ресурс предлагает множество функций, которые делают процесс обучения удобным и доступным.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807" y="559246"/>
            <a:ext cx="3913632" cy="15722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Актуальность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023" y="2131452"/>
            <a:ext cx="9601199" cy="3231682"/>
          </a:xfrm>
          <a:noFill/>
        </p:spPr>
        <p:txBody>
          <a:bodyPr>
            <a:noAutofit/>
          </a:bodyPr>
          <a:lstStyle/>
          <a:p>
            <a:pPr algn="just"/>
            <a:r>
              <a:rPr lang="ru-RU" b="1" dirty="0"/>
              <a:t>Актуальность</a:t>
            </a:r>
            <a:r>
              <a:rPr lang="ru-RU" dirty="0"/>
              <a:t> проекта состоим в том, что он предоставляет пользователям быстрый доступ к обширной информации о эволюции звезд. Это включает в себя изучение процессов их зарождения, развития и смерти. Проект также решает проблему недостаточной осведомленности о стадиях эволюции звезд и их влияния на космическое пространство, что делает его важным ресурсом для любых пользователей.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205" y="514959"/>
            <a:ext cx="3913632" cy="1115568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Цель проекта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798" y="1818921"/>
            <a:ext cx="7774447" cy="3231682"/>
          </a:xfrm>
          <a:noFill/>
        </p:spPr>
        <p:txBody>
          <a:bodyPr>
            <a:no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Целью данного проекта является создание интерактивного веб-сайта, который будет служить ценным ресурсом для всех, кто заинтересован в изучении космоса и эволюции звезд.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788" y="841202"/>
            <a:ext cx="3913632" cy="748659"/>
          </a:xfrm>
          <a:noFill/>
        </p:spPr>
        <p:txBody>
          <a:bodyPr anchor="b">
            <a:noAutofit/>
          </a:bodyPr>
          <a:lstStyle/>
          <a:p>
            <a:r>
              <a:rPr lang="ru-RU" sz="4000" dirty="0" smtClean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Задачи проекта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032" y="2489787"/>
            <a:ext cx="7061144" cy="2953512"/>
          </a:xfrm>
          <a:noFill/>
        </p:spPr>
        <p:txBody>
          <a:bodyPr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Найти сервис, подходящий для создания и оформления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Прописать все возможные команды для использования веб-сайта.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Проверить работоспособность веб-сайта 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067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1.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Notepad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++.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90" y="2538663"/>
            <a:ext cx="7050506" cy="413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449255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 </a:t>
            </a:r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/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2.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Теперь в этом же приложении пропишем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-код для красивого оформления веб-сайта. Для этого открываем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разработки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91187"/>
            <a:ext cx="6327648" cy="2438993"/>
          </a:xfrm>
        </p:spPr>
        <p:txBody>
          <a:bodyPr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Шаг 3.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После того, как мы прописали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HTML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CSS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коды, начнем прописывать код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чтобы сайт мог функционировать. Для этого создаем новый файл, выбираем синтаксис 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Примеры работы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457851"/>
            <a:ext cx="5901192" cy="321945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Сравнение с аналогами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536467"/>
              </p:ext>
            </p:extLst>
          </p:nvPr>
        </p:nvGraphicFramePr>
        <p:xfrm>
          <a:off x="806116" y="2020824"/>
          <a:ext cx="10550731" cy="301752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75777">
                  <a:extLst>
                    <a:ext uri="{9D8B030D-6E8A-4147-A177-3AD203B41FA5}">
                      <a16:colId xmlns:a16="http://schemas.microsoft.com/office/drawing/2014/main" val="468905003"/>
                    </a:ext>
                  </a:extLst>
                </a:gridCol>
                <a:gridCol w="2462349">
                  <a:extLst>
                    <a:ext uri="{9D8B030D-6E8A-4147-A177-3AD203B41FA5}">
                      <a16:colId xmlns:a16="http://schemas.microsoft.com/office/drawing/2014/main" val="4092183174"/>
                    </a:ext>
                  </a:extLst>
                </a:gridCol>
                <a:gridCol w="2573028">
                  <a:extLst>
                    <a:ext uri="{9D8B030D-6E8A-4147-A177-3AD203B41FA5}">
                      <a16:colId xmlns:a16="http://schemas.microsoft.com/office/drawing/2014/main" val="1430287004"/>
                    </a:ext>
                  </a:extLst>
                </a:gridCol>
                <a:gridCol w="3139577">
                  <a:extLst>
                    <a:ext uri="{9D8B030D-6E8A-4147-A177-3AD203B41FA5}">
                      <a16:colId xmlns:a16="http://schemas.microsoft.com/office/drawing/2014/main" val="2105090505"/>
                    </a:ext>
                  </a:extLst>
                </a:gridCol>
              </a:tblGrid>
              <a:tr h="25927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Название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Функции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Плюсы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Минусы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6713768"/>
                  </a:ext>
                </a:extLst>
              </a:tr>
              <a:tr h="259269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https://spacegid.com/media/star/index.html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Отображает зависимость времени от температуры и яркости звезды (относительно Солнца)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Наличие плавной анимации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Содержит графики, непонятные обычным пользователям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Некорректное отображение текста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Незамысловатый дизайн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831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06115" y="5025998"/>
            <a:ext cx="10550731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Вывод: существует сайт с похожим функционалом, но он может быть непонятным для обычного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380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22717</TotalTime>
  <Words>638</Words>
  <Application>Microsoft Office PowerPoint</Application>
  <PresentationFormat>Широкоэкранный</PresentationFormat>
  <Paragraphs>118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Times New Roman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Сравнение с аналогами </vt:lpstr>
      <vt:lpstr>Технические характеристики </vt:lpstr>
      <vt:lpstr>Тестирование веб-сайта</vt:lpstr>
      <vt:lpstr>Тестирование чат-бота</vt:lpstr>
      <vt:lpstr>Презентация PowerPoint</vt:lpstr>
      <vt:lpstr>Презентация PowerPoint</vt:lpstr>
      <vt:lpstr>Презентация PowerPoint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22</cp:revision>
  <dcterms:created xsi:type="dcterms:W3CDTF">2023-08-29T05:38:01Z</dcterms:created>
  <dcterms:modified xsi:type="dcterms:W3CDTF">2024-12-25T12:07:03Z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